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8" r:id="rId3"/>
    <p:sldId id="271" r:id="rId4"/>
    <p:sldId id="283" r:id="rId5"/>
    <p:sldId id="257" r:id="rId6"/>
    <p:sldId id="264" r:id="rId7"/>
    <p:sldId id="266" r:id="rId8"/>
    <p:sldId id="265" r:id="rId9"/>
    <p:sldId id="267" r:id="rId10"/>
    <p:sldId id="284" r:id="rId11"/>
    <p:sldId id="270" r:id="rId12"/>
    <p:sldId id="275" r:id="rId13"/>
    <p:sldId id="268" r:id="rId14"/>
    <p:sldId id="273" r:id="rId15"/>
    <p:sldId id="269" r:id="rId16"/>
    <p:sldId id="274" r:id="rId17"/>
    <p:sldId id="272" r:id="rId18"/>
    <p:sldId id="294" r:id="rId19"/>
    <p:sldId id="276" r:id="rId20"/>
    <p:sldId id="277" r:id="rId21"/>
    <p:sldId id="285" r:id="rId22"/>
    <p:sldId id="279" r:id="rId23"/>
    <p:sldId id="288" r:id="rId24"/>
    <p:sldId id="287" r:id="rId25"/>
    <p:sldId id="280" r:id="rId26"/>
    <p:sldId id="282" r:id="rId27"/>
    <p:sldId id="289" r:id="rId28"/>
    <p:sldId id="290" r:id="rId29"/>
    <p:sldId id="291" r:id="rId30"/>
    <p:sldId id="292" r:id="rId31"/>
    <p:sldId id="281" r:id="rId32"/>
    <p:sldId id="286" r:id="rId33"/>
    <p:sldId id="293" r:id="rId34"/>
    <p:sldId id="262" r:id="rId35"/>
    <p:sldId id="263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C67F0-9100-432F-9BE9-69E5011AF52B}" v="277" dt="2022-05-27T10:06:06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104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113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233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5634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1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446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6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661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2457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24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128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844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9212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4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76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84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78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32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F65A8-DA58-4A34-AAC3-55F471BA87A2}" type="datetimeFigureOut">
              <a:rPr lang="en-IN" smtClean="0"/>
              <a:t>28-05-2022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EAF60-A7BA-404E-93F6-351C54BD4B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98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D54-B1B7-AA10-6546-1270AF40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3134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accent1"/>
                </a:solidFill>
                <a:effectLst/>
                <a:latin typeface="Algerian" panose="04020705040A02060702" pitchFamily="82" charset="0"/>
              </a:rPr>
              <a:t>ONLINE PLANT NURSERY APPLICATION</a:t>
            </a:r>
            <a:endParaRPr lang="en-IN" sz="3600">
              <a:solidFill>
                <a:schemeClr val="accent1"/>
              </a:solidFill>
              <a:effectLst/>
              <a:latin typeface="Algerian" panose="04020705040A02060702" pitchFamily="82" charset="0"/>
            </a:endParaRPr>
          </a:p>
        </p:txBody>
      </p:sp>
      <p:pic>
        <p:nvPicPr>
          <p:cNvPr id="1026" name="Picture 2" descr="About Us – Plant Nursery Online">
            <a:extLst>
              <a:ext uri="{FF2B5EF4-FFF2-40B4-BE49-F238E27FC236}">
                <a16:creationId xmlns:a16="http://schemas.microsoft.com/office/drawing/2014/main" id="{0F44B0BB-DC84-BB6E-23D1-2D6F638E0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4" t="13080" r="-2209" b="10545"/>
          <a:stretch/>
        </p:blipFill>
        <p:spPr bwMode="auto">
          <a:xfrm>
            <a:off x="2205319" y="1299808"/>
            <a:ext cx="7122458" cy="279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8D33E-CA68-2371-4A23-57823965BB72}"/>
              </a:ext>
            </a:extLst>
          </p:cNvPr>
          <p:cNvSpPr txBox="1"/>
          <p:nvPr/>
        </p:nvSpPr>
        <p:spPr>
          <a:xfrm>
            <a:off x="677334" y="4581001"/>
            <a:ext cx="553794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  (Group-5): </a:t>
            </a:r>
          </a:p>
          <a:p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1) Amajala Sri Ram Pavan</a:t>
            </a:r>
          </a:p>
          <a:p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2) Jittiga Sri Harsha </a:t>
            </a:r>
          </a:p>
          <a:p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3) Kakileti Mukunda Naga Saipriya </a:t>
            </a:r>
          </a:p>
          <a:p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12647-5783-55E0-32E8-770385EF1FFE}"/>
              </a:ext>
            </a:extLst>
          </p:cNvPr>
          <p:cNvSpPr txBox="1"/>
          <p:nvPr/>
        </p:nvSpPr>
        <p:spPr>
          <a:xfrm>
            <a:off x="9327777" y="4752795"/>
            <a:ext cx="273397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BATCH:</a:t>
            </a:r>
          </a:p>
          <a:p>
            <a:pPr>
              <a:lnSpc>
                <a:spcPct val="150000"/>
              </a:lnSpc>
            </a:pPr>
            <a:r>
              <a:rPr lang="en-IN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CAMP JR-30</a:t>
            </a:r>
            <a:r>
              <a:rPr lang="en-IN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5AC92-4A3B-2E8B-D707-D9F980477F46}"/>
              </a:ext>
            </a:extLst>
          </p:cNvPr>
          <p:cNvSpPr txBox="1"/>
          <p:nvPr/>
        </p:nvSpPr>
        <p:spPr>
          <a:xfrm>
            <a:off x="493058" y="32184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tx2"/>
                </a:solidFill>
              </a:rPr>
              <a:t>Swagger UI: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3CA19-E1E4-B54B-C1BD-DDA77F9C65A6}"/>
              </a:ext>
            </a:extLst>
          </p:cNvPr>
          <p:cNvSpPr txBox="1"/>
          <p:nvPr/>
        </p:nvSpPr>
        <p:spPr>
          <a:xfrm>
            <a:off x="699247" y="1171272"/>
            <a:ext cx="10847294" cy="2570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0">
                <a:effectLst/>
              </a:rPr>
              <a:t>The Swagger framework allows developers to create interactive, machine and human-readable API documentation.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0">
                <a:effectLst/>
              </a:rPr>
              <a:t>API specifications typically include information such as supported operations, parameters and outputs, authorization requirements, available endpoints and licenses needed.</a:t>
            </a:r>
            <a:endParaRPr lang="en-IN" sz="2200"/>
          </a:p>
        </p:txBody>
      </p:sp>
      <p:pic>
        <p:nvPicPr>
          <p:cNvPr id="1026" name="Picture 2" descr="How to customize your SwaggerUI document with CSS and Javascript. [Site Logo  / Favicon] (.Net Core) | CaveDweller92's Blog">
            <a:extLst>
              <a:ext uri="{FF2B5EF4-FFF2-40B4-BE49-F238E27FC236}">
                <a16:creationId xmlns:a16="http://schemas.microsoft.com/office/drawing/2014/main" id="{36D8E4C2-EC43-76C1-E4A1-4F15FF32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99" y="4186805"/>
            <a:ext cx="5737131" cy="18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230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D2DB9E-FF91-F179-A8AB-796C99844F34}"/>
              </a:ext>
            </a:extLst>
          </p:cNvPr>
          <p:cNvSpPr txBox="1"/>
          <p:nvPr/>
        </p:nvSpPr>
        <p:spPr>
          <a:xfrm>
            <a:off x="4352879" y="20992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MODULES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1329E5-C6BD-AD3D-8AF8-ACE732E56B65}"/>
              </a:ext>
            </a:extLst>
          </p:cNvPr>
          <p:cNvSpPr txBox="1">
            <a:spLocks/>
          </p:cNvSpPr>
          <p:nvPr/>
        </p:nvSpPr>
        <p:spPr>
          <a:xfrm>
            <a:off x="604434" y="0"/>
            <a:ext cx="10749367" cy="12088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18E15DFC-1595-727D-22B3-7D7FCD5F5BF6}"/>
              </a:ext>
            </a:extLst>
          </p:cNvPr>
          <p:cNvSpPr/>
          <p:nvPr/>
        </p:nvSpPr>
        <p:spPr>
          <a:xfrm>
            <a:off x="810620" y="1225891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Login Module</a:t>
            </a:r>
          </a:p>
        </p:txBody>
      </p:sp>
      <p:sp>
        <p:nvSpPr>
          <p:cNvPr id="6" name="Oval 20">
            <a:extLst>
              <a:ext uri="{FF2B5EF4-FFF2-40B4-BE49-F238E27FC236}">
                <a16:creationId xmlns:a16="http://schemas.microsoft.com/office/drawing/2014/main" id="{64751749-D776-03E2-A4E1-76A829762279}"/>
              </a:ext>
            </a:extLst>
          </p:cNvPr>
          <p:cNvSpPr/>
          <p:nvPr/>
        </p:nvSpPr>
        <p:spPr>
          <a:xfrm>
            <a:off x="4352879" y="121765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Customer Module</a:t>
            </a:r>
          </a:p>
        </p:txBody>
      </p:sp>
      <p:sp>
        <p:nvSpPr>
          <p:cNvPr id="7" name="Oval 20">
            <a:extLst>
              <a:ext uri="{FF2B5EF4-FFF2-40B4-BE49-F238E27FC236}">
                <a16:creationId xmlns:a16="http://schemas.microsoft.com/office/drawing/2014/main" id="{74C52D9E-2644-85DB-E179-505148BDAF5D}"/>
              </a:ext>
            </a:extLst>
          </p:cNvPr>
          <p:cNvSpPr/>
          <p:nvPr/>
        </p:nvSpPr>
        <p:spPr>
          <a:xfrm>
            <a:off x="8266325" y="1225891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2B0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Plants Management Module</a:t>
            </a: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41BE7FF6-5BCE-5390-CD47-333E80800084}"/>
              </a:ext>
            </a:extLst>
          </p:cNvPr>
          <p:cNvSpPr/>
          <p:nvPr/>
        </p:nvSpPr>
        <p:spPr>
          <a:xfrm>
            <a:off x="810619" y="4015681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Seeds Management Module</a:t>
            </a:r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17D28DD1-55CB-1B58-808E-5814324E5205}"/>
              </a:ext>
            </a:extLst>
          </p:cNvPr>
          <p:cNvSpPr/>
          <p:nvPr/>
        </p:nvSpPr>
        <p:spPr>
          <a:xfrm>
            <a:off x="4414944" y="3919070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Planters</a:t>
            </a:r>
          </a:p>
          <a:p>
            <a:pPr algn="ctr"/>
            <a:r>
              <a:rPr lang="pt-PT" dirty="0"/>
              <a:t>Management Module</a:t>
            </a:r>
          </a:p>
        </p:txBody>
      </p:sp>
      <p:sp>
        <p:nvSpPr>
          <p:cNvPr id="10" name="Oval 20">
            <a:extLst>
              <a:ext uri="{FF2B5EF4-FFF2-40B4-BE49-F238E27FC236}">
                <a16:creationId xmlns:a16="http://schemas.microsoft.com/office/drawing/2014/main" id="{C624A355-9683-D7D5-71A9-5357D1A7F896}"/>
              </a:ext>
            </a:extLst>
          </p:cNvPr>
          <p:cNvSpPr/>
          <p:nvPr/>
        </p:nvSpPr>
        <p:spPr>
          <a:xfrm>
            <a:off x="8266325" y="3853810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OrderBooking Management module</a:t>
            </a:r>
          </a:p>
        </p:txBody>
      </p:sp>
    </p:spTree>
    <p:extLst>
      <p:ext uri="{BB962C8B-B14F-4D97-AF65-F5344CB8AC3E}">
        <p14:creationId xmlns:p14="http://schemas.microsoft.com/office/powerpoint/2010/main" val="425678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F634F0-958F-8162-8C0B-697DD721D4CB}"/>
              </a:ext>
            </a:extLst>
          </p:cNvPr>
          <p:cNvSpPr txBox="1"/>
          <p:nvPr/>
        </p:nvSpPr>
        <p:spPr>
          <a:xfrm>
            <a:off x="2170579" y="100864"/>
            <a:ext cx="7850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>
                <a:solidFill>
                  <a:schemeClr val="accent1"/>
                </a:solidFill>
                <a:latin typeface="Algerian" panose="04020705040A02060702" pitchFamily="82" charset="0"/>
              </a:rPr>
              <a:t>Project Structure in Eclipse</a:t>
            </a: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68994420-4D7E-51EA-8B40-82BAD2924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8" b="19232"/>
          <a:stretch/>
        </p:blipFill>
        <p:spPr>
          <a:xfrm>
            <a:off x="367553" y="887736"/>
            <a:ext cx="5360894" cy="570132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53DBF9B-4D78-A072-2472-66D2FE12EA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8"/>
          <a:stretch/>
        </p:blipFill>
        <p:spPr>
          <a:xfrm>
            <a:off x="6224393" y="887736"/>
            <a:ext cx="5447653" cy="57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9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AA736CBD-6247-0916-E9A2-1773C3902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91224"/>
              </p:ext>
            </p:extLst>
          </p:nvPr>
        </p:nvGraphicFramePr>
        <p:xfrm>
          <a:off x="4326962" y="192508"/>
          <a:ext cx="2862729" cy="1124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729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Admin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-adminid:int</a:t>
                      </a:r>
                    </a:p>
                    <a:p>
                      <a:r>
                        <a:rPr lang="en-IN" sz="1400"/>
                        <a:t>-adminUsername:String</a:t>
                      </a:r>
                    </a:p>
                    <a:p>
                      <a:r>
                        <a:rPr lang="en-IN" sz="1400"/>
                        <a:t>-adminPassword:String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E887E5-74CC-422B-8E86-A3E3121EE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636346"/>
              </p:ext>
            </p:extLst>
          </p:nvPr>
        </p:nvGraphicFramePr>
        <p:xfrm>
          <a:off x="9918692" y="192508"/>
          <a:ext cx="1928163" cy="1698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163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93464">
                <a:tc>
                  <a:txBody>
                    <a:bodyPr/>
                    <a:lstStyle/>
                    <a:p>
                      <a:r>
                        <a:rPr lang="en-US" sz="1400"/>
                        <a:t>           Address  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1393952">
                <a:tc>
                  <a:txBody>
                    <a:bodyPr/>
                    <a:lstStyle/>
                    <a:p>
                      <a:r>
                        <a:rPr lang="en-US" sz="1400"/>
                        <a:t>-addressId:Integer</a:t>
                      </a:r>
                    </a:p>
                    <a:p>
                      <a:r>
                        <a:rPr lang="en-US" sz="1400"/>
                        <a:t>-houseNo:String</a:t>
                      </a:r>
                    </a:p>
                    <a:p>
                      <a:r>
                        <a:rPr lang="en-US" sz="1400"/>
                        <a:t>-colony:String</a:t>
                      </a:r>
                    </a:p>
                    <a:p>
                      <a:r>
                        <a:rPr lang="en-US" sz="1400"/>
                        <a:t>-city :String</a:t>
                      </a:r>
                    </a:p>
                    <a:p>
                      <a:r>
                        <a:rPr lang="en-US" sz="1400"/>
                        <a:t>-state:String</a:t>
                      </a:r>
                    </a:p>
                    <a:p>
                      <a:r>
                        <a:rPr lang="en-US" sz="1400"/>
                        <a:t>-pincode:int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89DB080-5C05-EECF-3DAE-802901FF6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12669"/>
              </p:ext>
            </p:extLst>
          </p:nvPr>
        </p:nvGraphicFramePr>
        <p:xfrm>
          <a:off x="7640166" y="2272905"/>
          <a:ext cx="2245663" cy="1701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663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309326">
                <a:tc>
                  <a:txBody>
                    <a:bodyPr/>
                    <a:lstStyle/>
                    <a:p>
                      <a:r>
                        <a:rPr lang="en-US" sz="1400"/>
                        <a:t>         Customer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1391968">
                <a:tc>
                  <a:txBody>
                    <a:bodyPr/>
                    <a:lstStyle/>
                    <a:p>
                      <a:r>
                        <a:rPr lang="en-US" sz="1400"/>
                        <a:t>-customerId:Integer</a:t>
                      </a:r>
                    </a:p>
                    <a:p>
                      <a:r>
                        <a:rPr lang="en-US" sz="1400"/>
                        <a:t>-customerName:String</a:t>
                      </a:r>
                    </a:p>
                    <a:p>
                      <a:r>
                        <a:rPr lang="en-US" sz="1400"/>
                        <a:t>-customerEmail:String</a:t>
                      </a:r>
                    </a:p>
                    <a:p>
                      <a:r>
                        <a:rPr lang="en-US" sz="1400"/>
                        <a:t>-username:String</a:t>
                      </a:r>
                    </a:p>
                    <a:p>
                      <a:r>
                        <a:rPr lang="en-US" sz="1400"/>
                        <a:t>-password:String</a:t>
                      </a:r>
                    </a:p>
                    <a:p>
                      <a:r>
                        <a:rPr lang="en-US" sz="1400"/>
                        <a:t>-address:Address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A5FF28-4DBB-4EC8-58C5-EBAB62B82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239157"/>
              </p:ext>
            </p:extLst>
          </p:nvPr>
        </p:nvGraphicFramePr>
        <p:xfrm>
          <a:off x="152402" y="47735"/>
          <a:ext cx="2862729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2729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76419"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            Plant </a:t>
                      </a:r>
                      <a:endParaRPr lang="en-IN" sz="1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2598340"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-plantId:Integer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-plantHeight:Integer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-plantSpread:String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-commonName:String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-bloomTime:String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-medicinalOrCulinaryUse:String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-difficultyLevel:String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-temperature:String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-typeOfPlant:String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-plantDescription:String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 -plantStock:Integer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-plantCost:double</a:t>
                      </a:r>
                    </a:p>
                    <a:p>
                      <a:endParaRPr lang="en-US" sz="1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FFE89F69-4B8B-250A-02D5-86FE52887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37377"/>
              </p:ext>
            </p:extLst>
          </p:nvPr>
        </p:nvGraphicFramePr>
        <p:xfrm>
          <a:off x="4068488" y="4223887"/>
          <a:ext cx="3494928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4928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     Planter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-planterId:Integer </a:t>
                      </a:r>
                    </a:p>
                    <a:p>
                      <a:r>
                        <a:rPr lang="en-US" sz="1400"/>
                        <a:t>-planterHeight:float</a:t>
                      </a:r>
                    </a:p>
                    <a:p>
                      <a:r>
                        <a:rPr lang="en-US" sz="1400"/>
                        <a:t> -planterCapacity:int </a:t>
                      </a:r>
                    </a:p>
                    <a:p>
                      <a:r>
                        <a:rPr lang="en-US" sz="1400"/>
                        <a:t>-drinageHoles:int</a:t>
                      </a:r>
                    </a:p>
                    <a:p>
                      <a:r>
                        <a:rPr lang="en-US" sz="1400"/>
                        <a:t>-planterColor:int</a:t>
                      </a:r>
                    </a:p>
                    <a:p>
                      <a:r>
                        <a:rPr lang="en-US" sz="1400"/>
                        <a:t>-planterShape:String</a:t>
                      </a:r>
                    </a:p>
                    <a:p>
                      <a:r>
                        <a:rPr lang="en-US" sz="1400"/>
                        <a:t>-planterStock:int</a:t>
                      </a:r>
                    </a:p>
                    <a:p>
                      <a:r>
                        <a:rPr lang="en-US" sz="1400"/>
                        <a:t>-planterCost:int</a:t>
                      </a:r>
                    </a:p>
                    <a:p>
                      <a:r>
                        <a:rPr lang="en-US" sz="1400"/>
                        <a:t>-plants:Plants</a:t>
                      </a:r>
                    </a:p>
                    <a:p>
                      <a:r>
                        <a:rPr lang="en-US" sz="1400"/>
                        <a:t>-seeds:Seeds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209A5A3F-4863-D9DD-6E0C-52A2BF29C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143870"/>
              </p:ext>
            </p:extLst>
          </p:nvPr>
        </p:nvGraphicFramePr>
        <p:xfrm>
          <a:off x="164354" y="3544254"/>
          <a:ext cx="290540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409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             Seed  </a:t>
                      </a:r>
                      <a:endParaRPr lang="en-IN" sz="14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-seedId:Integer 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-commonName:String 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-bloomTime:String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-watering:String 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-difficultyLevel:String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-temperature:String 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-typeOfSeeds:String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-seedsDescription:String 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-seedStock:Integer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-seedsCost:double</a:t>
                      </a:r>
                    </a:p>
                    <a:p>
                      <a:r>
                        <a:rPr lang="en-US" sz="1400">
                          <a:latin typeface="+mn-lt"/>
                          <a:cs typeface="Times New Roman" panose="02020603050405020304" pitchFamily="18" charset="0"/>
                        </a:rPr>
                        <a:t>-seedsPerPacket:Integer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0E8E3339-74B5-3657-682B-ADCC1C154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02747"/>
              </p:ext>
            </p:extLst>
          </p:nvPr>
        </p:nvGraphicFramePr>
        <p:xfrm>
          <a:off x="9723714" y="4668612"/>
          <a:ext cx="2318117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117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           Order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-bookingOrderId:Integer</a:t>
                      </a:r>
                    </a:p>
                    <a:p>
                      <a:r>
                        <a:rPr lang="en-US" sz="1400"/>
                        <a:t>-orderDate:LocalDate</a:t>
                      </a:r>
                    </a:p>
                    <a:p>
                      <a:r>
                        <a:rPr lang="en-US" sz="1400"/>
                        <a:t>-transactionMode:String</a:t>
                      </a:r>
                    </a:p>
                    <a:p>
                      <a:r>
                        <a:rPr lang="en-US" sz="1400"/>
                        <a:t>-quantity:int</a:t>
                      </a:r>
                    </a:p>
                    <a:p>
                      <a:r>
                        <a:rPr lang="en-US" sz="1400"/>
                        <a:t>-totalCost:double</a:t>
                      </a:r>
                    </a:p>
                    <a:p>
                      <a:r>
                        <a:rPr lang="en-US" sz="1400"/>
                        <a:t>-planters:Planters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14D46B-3F9E-F31F-5FA5-C7950A1C52F1}"/>
              </a:ext>
            </a:extLst>
          </p:cNvPr>
          <p:cNvCxnSpPr>
            <a:cxnSpLocks/>
          </p:cNvCxnSpPr>
          <p:nvPr/>
        </p:nvCxnSpPr>
        <p:spPr>
          <a:xfrm>
            <a:off x="3015131" y="1664831"/>
            <a:ext cx="3225330" cy="255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FB9FD0-5544-556D-FF01-1FAD464137D9}"/>
              </a:ext>
            </a:extLst>
          </p:cNvPr>
          <p:cNvSpPr txBox="1"/>
          <p:nvPr/>
        </p:nvSpPr>
        <p:spPr>
          <a:xfrm>
            <a:off x="3545996" y="1888320"/>
            <a:ext cx="379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POJO CLASSES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654B5C-1B53-115B-8E83-57CB14009B4F}"/>
              </a:ext>
            </a:extLst>
          </p:cNvPr>
          <p:cNvCxnSpPr>
            <a:cxnSpLocks/>
          </p:cNvCxnSpPr>
          <p:nvPr/>
        </p:nvCxnSpPr>
        <p:spPr>
          <a:xfrm flipH="1">
            <a:off x="8521872" y="877912"/>
            <a:ext cx="1396820" cy="1461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28FF26-98A5-CC92-3ABD-14E438C64B9A}"/>
              </a:ext>
            </a:extLst>
          </p:cNvPr>
          <p:cNvCxnSpPr>
            <a:cxnSpLocks/>
          </p:cNvCxnSpPr>
          <p:nvPr/>
        </p:nvCxnSpPr>
        <p:spPr>
          <a:xfrm>
            <a:off x="8488633" y="4004406"/>
            <a:ext cx="2755145" cy="66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60E0EF-F790-CAAF-97DD-4566FA3566FD}"/>
              </a:ext>
            </a:extLst>
          </p:cNvPr>
          <p:cNvCxnSpPr>
            <a:cxnSpLocks/>
          </p:cNvCxnSpPr>
          <p:nvPr/>
        </p:nvCxnSpPr>
        <p:spPr>
          <a:xfrm>
            <a:off x="3069764" y="3784817"/>
            <a:ext cx="3291811" cy="43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6A98665-930B-8EC8-0BB1-18D03D2F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" y="996686"/>
            <a:ext cx="11501718" cy="5592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32ECB-6BAE-9F98-A346-8C47D8215328}"/>
              </a:ext>
            </a:extLst>
          </p:cNvPr>
          <p:cNvSpPr txBox="1"/>
          <p:nvPr/>
        </p:nvSpPr>
        <p:spPr>
          <a:xfrm>
            <a:off x="251012" y="268941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+mj-lt"/>
              </a:rPr>
              <a:t>Model of a POJO Class in Eclipse:</a:t>
            </a:r>
          </a:p>
        </p:txBody>
      </p:sp>
    </p:spTree>
    <p:extLst>
      <p:ext uri="{BB962C8B-B14F-4D97-AF65-F5344CB8AC3E}">
        <p14:creationId xmlns:p14="http://schemas.microsoft.com/office/powerpoint/2010/main" val="2451766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42091C-8643-6253-EA31-64302576A934}"/>
              </a:ext>
            </a:extLst>
          </p:cNvPr>
          <p:cNvSpPr txBox="1"/>
          <p:nvPr/>
        </p:nvSpPr>
        <p:spPr>
          <a:xfrm>
            <a:off x="3871258" y="2152196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SERVICE CLASSES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E2E637-9951-FEEE-F262-5E71EB2A9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62419"/>
              </p:ext>
            </p:extLst>
          </p:nvPr>
        </p:nvGraphicFramePr>
        <p:xfrm>
          <a:off x="624540" y="209608"/>
          <a:ext cx="4530168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0168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                  IPlantService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+addPlant(Plant plant):Plant</a:t>
                      </a:r>
                    </a:p>
                    <a:p>
                      <a:r>
                        <a:rPr lang="en-US" sz="1400"/>
                        <a:t>+updatePlant(Plant plant):Plant</a:t>
                      </a:r>
                    </a:p>
                    <a:p>
                      <a:r>
                        <a:rPr lang="en-US" sz="1400"/>
                        <a:t>+deletePlant(Plant plant):Plant</a:t>
                      </a:r>
                    </a:p>
                    <a:p>
                      <a:r>
                        <a:rPr lang="en-US" sz="1400"/>
                        <a:t>+viewPlant(int plantid):Plant</a:t>
                      </a:r>
                    </a:p>
                    <a:p>
                      <a:r>
                        <a:rPr lang="en-US" sz="1400"/>
                        <a:t>+viewPlant(string commonName):Plant</a:t>
                      </a:r>
                    </a:p>
                    <a:p>
                      <a:r>
                        <a:rPr lang="en-US" sz="1400"/>
                        <a:t>+viewAllPlants():List&lt;plant&gt;</a:t>
                      </a:r>
                    </a:p>
                    <a:p>
                      <a:r>
                        <a:rPr lang="en-US" sz="1400"/>
                        <a:t>+viewAllPlants(String typeOfPlant):List&lt;Plant&gt;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F27753-6AC6-2A1C-5EE8-ECAC62519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25765"/>
              </p:ext>
            </p:extLst>
          </p:nvPr>
        </p:nvGraphicFramePr>
        <p:xfrm>
          <a:off x="5746376" y="209608"/>
          <a:ext cx="485289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2895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           ICustomerService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addCustomer(Customer customer): Customer</a:t>
                      </a:r>
                    </a:p>
                    <a:p>
                      <a:r>
                        <a:rPr lang="en-US" sz="1400"/>
                        <a:t>updateCustomer(Customer tenant): Customer</a:t>
                      </a:r>
                    </a:p>
                    <a:p>
                      <a:r>
                        <a:rPr lang="en-US" sz="1400"/>
                        <a:t>deleteCustomer(Customer tenant): Customer</a:t>
                      </a:r>
                    </a:p>
                    <a:p>
                      <a:r>
                        <a:rPr lang="en-US" sz="1400"/>
                        <a:t>viewCustomer(int customerId):Customer</a:t>
                      </a:r>
                    </a:p>
                    <a:p>
                      <a:r>
                        <a:rPr lang="en-US" sz="1400"/>
                        <a:t>ViewAllCustomer():List&lt;Customer&gt;</a:t>
                      </a:r>
                    </a:p>
                    <a:p>
                      <a:r>
                        <a:rPr lang="en-US" sz="1400"/>
                        <a:t>validateCustomer(String userName,String password):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32D767-10B8-1FCF-D446-634D2A238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869925"/>
              </p:ext>
            </p:extLst>
          </p:nvPr>
        </p:nvGraphicFramePr>
        <p:xfrm>
          <a:off x="624540" y="2798527"/>
          <a:ext cx="418353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3533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      ISeedService     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+addSeed( Seed seed):Seed</a:t>
                      </a:r>
                    </a:p>
                    <a:p>
                      <a:r>
                        <a:rPr lang="en-US" sz="1400"/>
                        <a:t>+updateSeed(Seed seed ):Seed</a:t>
                      </a:r>
                    </a:p>
                    <a:p>
                      <a:r>
                        <a:rPr lang="en-US" sz="1400"/>
                        <a:t>+deleteSeed(Seed seed):Seed</a:t>
                      </a:r>
                    </a:p>
                    <a:p>
                      <a:r>
                        <a:rPr lang="en-US" sz="1400"/>
                        <a:t>+viewSeed(int seedid):Seed</a:t>
                      </a:r>
                    </a:p>
                    <a:p>
                      <a:r>
                        <a:rPr lang="en-US" sz="1400"/>
                        <a:t>+viewSeed(String common Name):Seed</a:t>
                      </a:r>
                    </a:p>
                    <a:p>
                      <a:r>
                        <a:rPr lang="en-US" sz="1400"/>
                        <a:t>+viewAllSeeds():List&lt;Seed&gt;</a:t>
                      </a:r>
                    </a:p>
                    <a:p>
                      <a:r>
                        <a:rPr lang="en-US" sz="1400"/>
                        <a:t>+viewSeed(String typeOfSeed):List&lt;Seed&gt;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6CCE5-78BE-AEB7-8165-94D6B95A2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882968"/>
              </p:ext>
            </p:extLst>
          </p:nvPr>
        </p:nvGraphicFramePr>
        <p:xfrm>
          <a:off x="5746376" y="2798527"/>
          <a:ext cx="589877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8778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           I</a:t>
                      </a:r>
                      <a:r>
                        <a:rPr lang="en-US" sz="1800"/>
                        <a:t>PlanterService</a:t>
                      </a:r>
                      <a:r>
                        <a:rPr lang="en-US"/>
                        <a:t>  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+addPlanter(Planter Planter):Planter</a:t>
                      </a:r>
                    </a:p>
                    <a:p>
                      <a:r>
                        <a:rPr lang="en-US" sz="1400"/>
                        <a:t>+updatePlanter(Planter planter):Planter</a:t>
                      </a:r>
                    </a:p>
                    <a:p>
                      <a:r>
                        <a:rPr lang="en-US" sz="1400"/>
                        <a:t>+deletePlanter(Planter planter):Planter</a:t>
                      </a:r>
                    </a:p>
                    <a:p>
                      <a:r>
                        <a:rPr lang="en-US" sz="1400"/>
                        <a:t>+viewPlanter(int planterid):Planter</a:t>
                      </a:r>
                    </a:p>
                    <a:p>
                      <a:r>
                        <a:rPr lang="en-US" sz="1400"/>
                        <a:t>+viewPlanter(String planterShape):Planter</a:t>
                      </a:r>
                    </a:p>
                    <a:p>
                      <a:r>
                        <a:rPr lang="en-US" sz="1400"/>
                        <a:t>+viewAllPlanters():List&lt;Planter&gt;</a:t>
                      </a:r>
                    </a:p>
                    <a:p>
                      <a:r>
                        <a:rPr lang="en-US" sz="1400"/>
                        <a:t>+viewAllPlanters(double min Cost, double maxCost):List&lt;Planter&gt;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F6757D-9FD3-403D-CE65-63D3CD1F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821801"/>
              </p:ext>
            </p:extLst>
          </p:nvPr>
        </p:nvGraphicFramePr>
        <p:xfrm>
          <a:off x="4335929" y="5136688"/>
          <a:ext cx="352014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0141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IOrderService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+addOrder(Order order):Order</a:t>
                      </a:r>
                    </a:p>
                    <a:p>
                      <a:r>
                        <a:rPr lang="en-US" sz="1400"/>
                        <a:t>+updateOrder(Order order|:Order</a:t>
                      </a:r>
                    </a:p>
                    <a:p>
                      <a:r>
                        <a:rPr lang="en-US" sz="1400"/>
                        <a:t>+deleteOrder(int orderId):Order</a:t>
                      </a:r>
                    </a:p>
                    <a:p>
                      <a:r>
                        <a:rPr lang="en-US" sz="1400"/>
                        <a:t>+viewOrder(int orderId):Order</a:t>
                      </a:r>
                    </a:p>
                    <a:p>
                      <a:r>
                        <a:rPr lang="en-US" sz="1400"/>
                        <a:t>+viewAllOrder():List&lt;Order&gt;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293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172226-9A07-C16B-DA65-ADDCB2894D2B}"/>
              </a:ext>
            </a:extLst>
          </p:cNvPr>
          <p:cNvSpPr txBox="1"/>
          <p:nvPr/>
        </p:nvSpPr>
        <p:spPr>
          <a:xfrm>
            <a:off x="342899" y="308393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+mj-lt"/>
              </a:rPr>
              <a:t>Model of a Service Class in Eclipse: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54D1FE3-AC59-5578-FBAB-F004C0933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8"/>
          <a:stretch/>
        </p:blipFill>
        <p:spPr>
          <a:xfrm>
            <a:off x="342900" y="1125540"/>
            <a:ext cx="11607054" cy="542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2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91BE2D-5447-F8B9-3B21-FD7CC8561841}"/>
              </a:ext>
            </a:extLst>
          </p:cNvPr>
          <p:cNvSpPr txBox="1"/>
          <p:nvPr/>
        </p:nvSpPr>
        <p:spPr>
          <a:xfrm>
            <a:off x="351865" y="227710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Rockwell(Body)"/>
              </a:rPr>
              <a:t>Model of a Control class in Eclipse:</a:t>
            </a:r>
            <a:endParaRPr lang="en-IN" sz="2400" b="1">
              <a:solidFill>
                <a:schemeClr val="tx2"/>
              </a:solidFill>
              <a:latin typeface="Rockwell(Body)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C5F0209-586F-F1D5-0173-1853B03D9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6" y="1013012"/>
            <a:ext cx="11607052" cy="54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3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42091C-8643-6253-EA31-64302576A934}"/>
              </a:ext>
            </a:extLst>
          </p:cNvPr>
          <p:cNvSpPr txBox="1"/>
          <p:nvPr/>
        </p:nvSpPr>
        <p:spPr>
          <a:xfrm>
            <a:off x="3753226" y="2254223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REPOSITORY CLASSES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E2E637-9951-FEEE-F262-5E71EB2A9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31217"/>
              </p:ext>
            </p:extLst>
          </p:nvPr>
        </p:nvGraphicFramePr>
        <p:xfrm>
          <a:off x="1296892" y="251130"/>
          <a:ext cx="4315013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013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        IPlantRepository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+addPlant(Plant plant):Plant</a:t>
                      </a:r>
                    </a:p>
                    <a:p>
                      <a:r>
                        <a:rPr lang="en-US" sz="1400"/>
                        <a:t>+updatePlant(Plant plant):Plant</a:t>
                      </a:r>
                    </a:p>
                    <a:p>
                      <a:r>
                        <a:rPr lang="en-US" sz="1400"/>
                        <a:t>+deletePlant(Plant plant):Plant</a:t>
                      </a:r>
                    </a:p>
                    <a:p>
                      <a:r>
                        <a:rPr lang="en-US" sz="1400"/>
                        <a:t>+viewPlant(int plantid):Plant</a:t>
                      </a:r>
                    </a:p>
                    <a:p>
                      <a:r>
                        <a:rPr lang="en-US" sz="1400"/>
                        <a:t>+viewPlant(string commonName):Plant</a:t>
                      </a:r>
                    </a:p>
                    <a:p>
                      <a:r>
                        <a:rPr lang="en-US" sz="1400"/>
                        <a:t>+viewAllPlants():List&lt;plant&gt;</a:t>
                      </a:r>
                    </a:p>
                    <a:p>
                      <a:r>
                        <a:rPr lang="en-US" sz="1400"/>
                        <a:t>+viewAllPlants(String typeOfPlant):List&lt;Plant&gt;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F27753-6AC6-2A1C-5EE8-ECAC62519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00291"/>
              </p:ext>
            </p:extLst>
          </p:nvPr>
        </p:nvGraphicFramePr>
        <p:xfrm>
          <a:off x="6323107" y="236002"/>
          <a:ext cx="4828988" cy="1787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8988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99629">
                <a:tc>
                  <a:txBody>
                    <a:bodyPr/>
                    <a:lstStyle/>
                    <a:p>
                      <a:r>
                        <a:rPr lang="en-US" sz="1400"/>
                        <a:t>                          ICustomerRepository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1482465">
                <a:tc>
                  <a:txBody>
                    <a:bodyPr/>
                    <a:lstStyle/>
                    <a:p>
                      <a:r>
                        <a:rPr lang="en-US" sz="1400"/>
                        <a:t>addCustomer(Customer customer): Customer</a:t>
                      </a:r>
                    </a:p>
                    <a:p>
                      <a:r>
                        <a:rPr lang="en-US" sz="1400"/>
                        <a:t>updateCustomer(Customer tenant): Customer</a:t>
                      </a:r>
                    </a:p>
                    <a:p>
                      <a:r>
                        <a:rPr lang="en-US" sz="1400"/>
                        <a:t>deleteCustomer(Customer tenant): Customer</a:t>
                      </a:r>
                    </a:p>
                    <a:p>
                      <a:r>
                        <a:rPr lang="en-US" sz="1400"/>
                        <a:t>viewCustomer(int customerId):Customer</a:t>
                      </a:r>
                    </a:p>
                    <a:p>
                      <a:r>
                        <a:rPr lang="en-US" sz="1400"/>
                        <a:t>ViewAllCustomer():List&lt;Customer&gt;</a:t>
                      </a:r>
                    </a:p>
                    <a:p>
                      <a:r>
                        <a:rPr lang="en-US" sz="1400"/>
                        <a:t>validateCustomer(String userName,String password);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32D767-10B8-1FCF-D446-634D2A238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424409"/>
              </p:ext>
            </p:extLst>
          </p:nvPr>
        </p:nvGraphicFramePr>
        <p:xfrm>
          <a:off x="1296892" y="2918221"/>
          <a:ext cx="440167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1670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56599">
                <a:tc>
                  <a:txBody>
                    <a:bodyPr/>
                    <a:lstStyle/>
                    <a:p>
                      <a:r>
                        <a:rPr lang="en-US" sz="1400"/>
                        <a:t>                                  ISeedRepository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+addSeed(Seed seed): Seed</a:t>
                      </a:r>
                    </a:p>
                    <a:p>
                      <a:r>
                        <a:rPr lang="en-US" sz="1400"/>
                        <a:t>+updateSeed(Seed seed):Seed</a:t>
                      </a:r>
                    </a:p>
                    <a:p>
                      <a:r>
                        <a:rPr lang="en-US" sz="1400"/>
                        <a:t>+deleteSeed(Seed seed):Seed</a:t>
                      </a:r>
                    </a:p>
                    <a:p>
                      <a:r>
                        <a:rPr lang="en-US" sz="1400"/>
                        <a:t>+viewSeed(int seedId):Seed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+viewSeed(String commonName):Seed</a:t>
                      </a:r>
                    </a:p>
                    <a:p>
                      <a:r>
                        <a:rPr lang="en-US" sz="1400"/>
                        <a:t>+viewAllSeeds():List&lt;Seed&gt;</a:t>
                      </a:r>
                    </a:p>
                    <a:p>
                      <a:r>
                        <a:rPr lang="en-US" sz="1400"/>
                        <a:t>+viewAllSeeds(String typeOfSeeds):List&lt;Seed&gt;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66CCE5-78BE-AEB7-8165-94D6B95A2C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79218"/>
              </p:ext>
            </p:extLst>
          </p:nvPr>
        </p:nvGraphicFramePr>
        <p:xfrm>
          <a:off x="6279780" y="2918221"/>
          <a:ext cx="566270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2705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/>
                        <a:t>      IPlanterRepository       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627788">
                <a:tc>
                  <a:txBody>
                    <a:bodyPr/>
                    <a:lstStyle/>
                    <a:p>
                      <a:r>
                        <a:rPr lang="en-US" sz="1400"/>
                        <a:t>+addPlanter(Planter Planter):Planter</a:t>
                      </a:r>
                    </a:p>
                    <a:p>
                      <a:r>
                        <a:rPr lang="en-US" sz="1400"/>
                        <a:t>+updatePlanter(Planter planter):Planter</a:t>
                      </a:r>
                    </a:p>
                    <a:p>
                      <a:r>
                        <a:rPr lang="en-US" sz="1400"/>
                        <a:t>+deletePlanter(Planter planter):Planter</a:t>
                      </a:r>
                    </a:p>
                    <a:p>
                      <a:r>
                        <a:rPr lang="en-US" sz="1400"/>
                        <a:t>+viewPlanter(int planterid):Planter</a:t>
                      </a:r>
                    </a:p>
                    <a:p>
                      <a:r>
                        <a:rPr lang="en-US" sz="1400"/>
                        <a:t>+viewPlanter(String planterShape):Planter</a:t>
                      </a:r>
                    </a:p>
                    <a:p>
                      <a:r>
                        <a:rPr lang="en-US" sz="1400"/>
                        <a:t>+viewAllPlanters():List&lt;Planter&gt;</a:t>
                      </a:r>
                    </a:p>
                    <a:p>
                      <a:r>
                        <a:rPr lang="en-US" sz="1400"/>
                        <a:t>+viewAllPlanters(double min Cost, double maxCost):List&lt;Planter&gt;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F6757D-9FD3-403D-CE65-63D3CD1F0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484296"/>
              </p:ext>
            </p:extLst>
          </p:nvPr>
        </p:nvGraphicFramePr>
        <p:xfrm>
          <a:off x="4459194" y="5158958"/>
          <a:ext cx="327361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611">
                  <a:extLst>
                    <a:ext uri="{9D8B030D-6E8A-4147-A177-3AD203B41FA5}">
                      <a16:colId xmlns:a16="http://schemas.microsoft.com/office/drawing/2014/main" val="2792492099"/>
                    </a:ext>
                  </a:extLst>
                </a:gridCol>
              </a:tblGrid>
              <a:tr h="242943">
                <a:tc>
                  <a:txBody>
                    <a:bodyPr/>
                    <a:lstStyle/>
                    <a:p>
                      <a:r>
                        <a:rPr lang="en-US" sz="1400"/>
                        <a:t>       IOrderRepository      </a:t>
                      </a:r>
                      <a:endParaRPr lang="en-IN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08858"/>
                  </a:ext>
                </a:extLst>
              </a:tr>
              <a:tr h="819208">
                <a:tc>
                  <a:txBody>
                    <a:bodyPr/>
                    <a:lstStyle/>
                    <a:p>
                      <a:r>
                        <a:rPr lang="en-US" sz="1400"/>
                        <a:t>+addOrder(Order order):Order</a:t>
                      </a:r>
                    </a:p>
                    <a:p>
                      <a:r>
                        <a:rPr lang="en-US" sz="1400"/>
                        <a:t>+updateOrder(Order order|:Order</a:t>
                      </a:r>
                    </a:p>
                    <a:p>
                      <a:r>
                        <a:rPr lang="en-US" sz="1400"/>
                        <a:t>+deleteOrder(int orderId):Order</a:t>
                      </a:r>
                    </a:p>
                    <a:p>
                      <a:r>
                        <a:rPr lang="en-US" sz="1400"/>
                        <a:t>+viewOrder(int orderId):Order</a:t>
                      </a:r>
                    </a:p>
                    <a:p>
                      <a:r>
                        <a:rPr lang="en-US" sz="1400"/>
                        <a:t>+viewAllOrder():List&lt;Order&gt;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5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78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E9185F7-F8B3-AC1F-3C47-5D4A0F914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29"/>
          <a:stretch/>
        </p:blipFill>
        <p:spPr>
          <a:xfrm>
            <a:off x="510988" y="1496149"/>
            <a:ext cx="11385177" cy="4151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5B472-C11D-9333-7130-5205774E7B4B}"/>
              </a:ext>
            </a:extLst>
          </p:cNvPr>
          <p:cNvSpPr txBox="1"/>
          <p:nvPr/>
        </p:nvSpPr>
        <p:spPr>
          <a:xfrm>
            <a:off x="369794" y="451828"/>
            <a:ext cx="82721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+mj-lt"/>
              </a:rPr>
              <a:t>Model of a Repository Class in Eclipse:</a:t>
            </a:r>
          </a:p>
        </p:txBody>
      </p:sp>
    </p:spTree>
    <p:extLst>
      <p:ext uri="{BB962C8B-B14F-4D97-AF65-F5344CB8AC3E}">
        <p14:creationId xmlns:p14="http://schemas.microsoft.com/office/powerpoint/2010/main" val="2601052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B42C6-B827-9C47-D5D1-E2DBED13BDD9}"/>
              </a:ext>
            </a:extLst>
          </p:cNvPr>
          <p:cNvSpPr txBox="1"/>
          <p:nvPr/>
        </p:nvSpPr>
        <p:spPr>
          <a:xfrm>
            <a:off x="4110819" y="178422"/>
            <a:ext cx="3643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CONTENTS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A56CB3-B5FB-11D6-517F-2CA7EBED4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077" y="2501153"/>
            <a:ext cx="9909981" cy="4007224"/>
          </a:xfr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6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Problem Statement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Technologies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Modules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Program Structure in Eclipse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POJO Classes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Model of a POJO Class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Service Classes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Model of a Service &amp; Control Class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Repository Class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Model of a Repository Class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Implementation in Swagger UI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Benifits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600">
                <a:solidFill>
                  <a:schemeClr val="tx1"/>
                </a:solidFill>
                <a:cs typeface="Times New Roman" panose="02020603050405020304" pitchFamily="18" charset="0"/>
              </a:rPr>
              <a:t>Conclusion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6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6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6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160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IN" sz="160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366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9CAC9F5-57B0-8F6D-CA1B-16276B7D1AB4}"/>
              </a:ext>
            </a:extLst>
          </p:cNvPr>
          <p:cNvSpPr txBox="1"/>
          <p:nvPr/>
        </p:nvSpPr>
        <p:spPr>
          <a:xfrm>
            <a:off x="2026023" y="141655"/>
            <a:ext cx="8750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Implementation in Swagger UI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D9ACD3-1812-BC1A-244C-E8C86649E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" b="11875"/>
          <a:stretch/>
        </p:blipFill>
        <p:spPr>
          <a:xfrm>
            <a:off x="161365" y="977153"/>
            <a:ext cx="11869270" cy="56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1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B51235-6014-BC48-38E4-6760BEDD6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0" y="717176"/>
            <a:ext cx="11643472" cy="6022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13A2F-5F25-C396-FED9-493D8348523E}"/>
              </a:ext>
            </a:extLst>
          </p:cNvPr>
          <p:cNvSpPr txBox="1"/>
          <p:nvPr/>
        </p:nvSpPr>
        <p:spPr>
          <a:xfrm>
            <a:off x="324410" y="11790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+mj-lt"/>
              </a:rPr>
              <a:t>Model of a Module in Swagger UI:</a:t>
            </a:r>
          </a:p>
        </p:txBody>
      </p:sp>
    </p:spTree>
    <p:extLst>
      <p:ext uri="{BB962C8B-B14F-4D97-AF65-F5344CB8AC3E}">
        <p14:creationId xmlns:p14="http://schemas.microsoft.com/office/powerpoint/2010/main" val="3246645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EDBED4-40E2-3833-B989-0809F90D8573}"/>
              </a:ext>
            </a:extLst>
          </p:cNvPr>
          <p:cNvSpPr txBox="1"/>
          <p:nvPr/>
        </p:nvSpPr>
        <p:spPr>
          <a:xfrm>
            <a:off x="154641" y="154137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tx2"/>
                </a:solidFill>
                <a:latin typeface="+mj-lt"/>
              </a:rPr>
              <a:t>GET:</a:t>
            </a:r>
            <a:endParaRPr lang="en-IN" sz="1800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574EC-2868-A5B8-DEFD-BB42FE634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0" b="5034"/>
          <a:stretch/>
        </p:blipFill>
        <p:spPr>
          <a:xfrm>
            <a:off x="421341" y="744072"/>
            <a:ext cx="11349317" cy="58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3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3EC4EA-0DC6-AD03-347E-E82F4EDC7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4446" r="3088" b="6013"/>
          <a:stretch/>
        </p:blipFill>
        <p:spPr>
          <a:xfrm>
            <a:off x="242046" y="304800"/>
            <a:ext cx="11573435" cy="614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85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936C1-2DD5-9397-D02E-6E0D294D8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4445" r="2353" b="23790"/>
          <a:stretch/>
        </p:blipFill>
        <p:spPr>
          <a:xfrm>
            <a:off x="197224" y="304799"/>
            <a:ext cx="11707905" cy="639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6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35151A-CFFC-8F07-ED23-C5A090706DC8}"/>
              </a:ext>
            </a:extLst>
          </p:cNvPr>
          <p:cNvSpPr txBox="1"/>
          <p:nvPr/>
        </p:nvSpPr>
        <p:spPr>
          <a:xfrm>
            <a:off x="405653" y="317357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tx2"/>
                </a:solidFill>
                <a:latin typeface="+mj-lt"/>
              </a:rPr>
              <a:t>PUT:</a:t>
            </a:r>
            <a:endParaRPr lang="en-IN" sz="1800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AA2A-2469-1792-D7CD-F2EE1DB96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4477" r="2941" b="10030"/>
          <a:stretch/>
        </p:blipFill>
        <p:spPr>
          <a:xfrm>
            <a:off x="197224" y="779929"/>
            <a:ext cx="11797552" cy="58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74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2AA8D-FCC6-6F33-3CAD-CE3EF44C1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" t="8108" r="3160" b="5811"/>
          <a:stretch/>
        </p:blipFill>
        <p:spPr>
          <a:xfrm>
            <a:off x="277906" y="268940"/>
            <a:ext cx="11528611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4089C-50E5-3CEC-92D3-F47CD04EC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4445" r="2867" b="5621"/>
          <a:stretch/>
        </p:blipFill>
        <p:spPr>
          <a:xfrm>
            <a:off x="251012" y="304799"/>
            <a:ext cx="11591364" cy="638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5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BBDADF-DDC5-2801-21E4-180EA6FA74EC}"/>
              </a:ext>
            </a:extLst>
          </p:cNvPr>
          <p:cNvSpPr txBox="1"/>
          <p:nvPr/>
        </p:nvSpPr>
        <p:spPr>
          <a:xfrm>
            <a:off x="197223" y="250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+mj-lt"/>
              </a:rPr>
              <a:t>POST:</a:t>
            </a:r>
            <a:endParaRPr lang="en-IN" sz="1800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E533D-14D9-CC83-DAC8-2D0C07A91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4030" r="2648" b="5820"/>
          <a:stretch/>
        </p:blipFill>
        <p:spPr>
          <a:xfrm>
            <a:off x="295835" y="619454"/>
            <a:ext cx="11573436" cy="61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9EBEC-0292-8786-13D3-001CF4087F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" t="3922" r="2500" b="5491"/>
          <a:stretch/>
        </p:blipFill>
        <p:spPr>
          <a:xfrm>
            <a:off x="224118" y="268941"/>
            <a:ext cx="11663082" cy="62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5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8F8C80-E593-C3C7-84DA-BB7FAD24C526}"/>
              </a:ext>
            </a:extLst>
          </p:cNvPr>
          <p:cNvSpPr txBox="1"/>
          <p:nvPr/>
        </p:nvSpPr>
        <p:spPr>
          <a:xfrm>
            <a:off x="3278841" y="173921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PROBLEM STATEMENT</a:t>
            </a:r>
            <a:endParaRPr lang="en-IN" sz="3600" b="1">
              <a:solidFill>
                <a:schemeClr val="accent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3A3FE-6628-D1F1-B7E2-4AC59402B7F5}"/>
              </a:ext>
            </a:extLst>
          </p:cNvPr>
          <p:cNvSpPr txBox="1"/>
          <p:nvPr/>
        </p:nvSpPr>
        <p:spPr>
          <a:xfrm>
            <a:off x="356347" y="1070027"/>
            <a:ext cx="11575677" cy="4093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cs typeface="Times New Roman" panose="02020603050405020304" pitchFamily="18" charset="0"/>
              </a:rPr>
              <a:t>To Create an Application for Online Plant Nursery Application</a:t>
            </a:r>
            <a:endParaRPr lang="en-IN" sz="2200"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Customer should be able to view the list of Plants , Seeds , Planters.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Customer should be able to buy order desired plants, seeds, planters.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Admin should be able to perform below operations: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Plants Management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Seeds Management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Planters Management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Customer Management</a:t>
            </a:r>
            <a:endParaRPr lang="en-IN" sz="2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718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F87BF-3291-FEBC-DEE1-1BB5B1E41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4396" r="1765" b="5338"/>
          <a:stretch/>
        </p:blipFill>
        <p:spPr>
          <a:xfrm>
            <a:off x="89647" y="215153"/>
            <a:ext cx="11887200" cy="63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1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27A9E-CDD5-1F44-F2F0-F2E425667812}"/>
              </a:ext>
            </a:extLst>
          </p:cNvPr>
          <p:cNvSpPr txBox="1"/>
          <p:nvPr/>
        </p:nvSpPr>
        <p:spPr>
          <a:xfrm>
            <a:off x="235323" y="227710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+mj-lt"/>
              </a:rPr>
              <a:t>DELETE</a:t>
            </a:r>
            <a:r>
              <a:rPr lang="en-US" sz="1800" b="1">
                <a:solidFill>
                  <a:schemeClr val="tx2"/>
                </a:solidFill>
                <a:latin typeface="+mj-lt"/>
              </a:rPr>
              <a:t>:</a:t>
            </a:r>
            <a:endParaRPr lang="en-IN" sz="1800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94BBA-C988-2966-EFB7-806DBB419E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4573" r="2941" b="5488"/>
          <a:stretch/>
        </p:blipFill>
        <p:spPr>
          <a:xfrm>
            <a:off x="322728" y="663388"/>
            <a:ext cx="11510683" cy="58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5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82A5B-B16D-7BEF-A20B-2BD1B2299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" t="4314" r="3162" b="6144"/>
          <a:stretch/>
        </p:blipFill>
        <p:spPr>
          <a:xfrm>
            <a:off x="295835" y="295834"/>
            <a:ext cx="11510684" cy="61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39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0D7A7-0F12-8075-5139-90C375F5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t="11765" r="3382" b="49541"/>
          <a:stretch/>
        </p:blipFill>
        <p:spPr>
          <a:xfrm>
            <a:off x="349623" y="941294"/>
            <a:ext cx="11492753" cy="5459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8A8DF-5081-8D7A-6E03-13FBA902470B}"/>
              </a:ext>
            </a:extLst>
          </p:cNvPr>
          <p:cNvSpPr txBox="1"/>
          <p:nvPr/>
        </p:nvSpPr>
        <p:spPr>
          <a:xfrm>
            <a:off x="349623" y="384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tx2"/>
                </a:solidFill>
                <a:latin typeface="+mj-lt"/>
              </a:rPr>
              <a:t>Schemas</a:t>
            </a:r>
            <a:r>
              <a:rPr lang="en-US" sz="1800" b="1">
                <a:solidFill>
                  <a:schemeClr val="tx2"/>
                </a:solidFill>
                <a:latin typeface="+mj-lt"/>
              </a:rPr>
              <a:t>:</a:t>
            </a:r>
            <a:endParaRPr lang="en-IN" sz="1800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885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AAB5B-85D3-DA72-158D-2B8F569E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853" y="439271"/>
            <a:ext cx="7014382" cy="681318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accent1"/>
                </a:solidFill>
                <a:effectLst/>
                <a:latin typeface="Algerian" panose="04020705040A02060702" pitchFamily="82" charset="0"/>
              </a:rPr>
              <a:t>BENIFITS</a:t>
            </a:r>
            <a:endParaRPr lang="en-IN" sz="3600" b="1">
              <a:solidFill>
                <a:schemeClr val="accent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7FF4-387B-F32C-6740-D4DC297A5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609600"/>
            <a:ext cx="10976783" cy="482216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Being able to buy anytime, anywhere, any place.</a:t>
            </a:r>
            <a:endParaRPr lang="en-US" sz="2200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Site enables them to browse before they shop, and to research the product so they have more confidence in what they are buying.</a:t>
            </a:r>
            <a:endParaRPr lang="en-US" sz="2200" b="0" i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 though online shopping sites are having affordable rates, the offers and discounts will further reduce the cost of the indoor plants.</a:t>
            </a:r>
            <a:endParaRPr lang="en-I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56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1814-2DBA-9E68-E7C5-CF56B6EE8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196" y="510987"/>
            <a:ext cx="4513230" cy="537882"/>
          </a:xfrm>
        </p:spPr>
        <p:txBody>
          <a:bodyPr>
            <a:noAutofit/>
          </a:bodyPr>
          <a:lstStyle/>
          <a:p>
            <a:r>
              <a:rPr lang="en-US" sz="3600" b="1">
                <a:solidFill>
                  <a:schemeClr val="accent1"/>
                </a:solidFill>
                <a:effectLst/>
                <a:latin typeface="Algerian" panose="04020705040A02060702" pitchFamily="82" charset="0"/>
              </a:rPr>
              <a:t>CONCLUSION</a:t>
            </a:r>
            <a:endParaRPr lang="en-IN" sz="3600" b="1">
              <a:solidFill>
                <a:schemeClr val="accent1"/>
              </a:solidFill>
              <a:effectLst/>
              <a:latin typeface="Algerian" panose="04020705040A02060702" pitchFamily="8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CC398-D1AE-03FA-5FBC-4FD367ED8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201695"/>
            <a:ext cx="11102289" cy="445460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nursery is a place where plants are spread and grown to usable size.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latin typeface="Times New Roman" panose="02020603050405020304" pitchFamily="18" charset="0"/>
                <a:cs typeface="Times New Roman" panose="02020603050405020304" pitchFamily="18" charset="0"/>
              </a:rPr>
              <a:t>By using online plant nursery application some retail and wholesale    nurseries can be sold by means of E-business.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can guarantee to keep the records are safe and privacy which is stored in the database.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It converts unstructured data into structured data and sorted format. </a:t>
            </a:r>
            <a:endParaRPr lang="en-I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2568160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3D Man With Thank You Text Board Stock Photo | PowerPoint Slide  Presentation Sample | Slide PPT | Template Presentation">
            <a:extLst>
              <a:ext uri="{FF2B5EF4-FFF2-40B4-BE49-F238E27FC236}">
                <a16:creationId xmlns:a16="http://schemas.microsoft.com/office/drawing/2014/main" id="{6F4DC320-2B8C-7645-A1D4-88E927C0C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4447" y="436237"/>
            <a:ext cx="11546541" cy="60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70A53-C530-8DCD-B4A4-224B48ADE57E}"/>
              </a:ext>
            </a:extLst>
          </p:cNvPr>
          <p:cNvSpPr txBox="1"/>
          <p:nvPr/>
        </p:nvSpPr>
        <p:spPr>
          <a:xfrm>
            <a:off x="4061013" y="17840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accent1"/>
                </a:solidFill>
                <a:latin typeface="Algerian" panose="04020705040A02060702" pitchFamily="82" charset="0"/>
              </a:rPr>
              <a:t>TOOLS/Technologies</a:t>
            </a:r>
            <a:endParaRPr lang="en-IN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C5487-07BF-5CAC-8EC9-E5C3129FB3D6}"/>
              </a:ext>
            </a:extLst>
          </p:cNvPr>
          <p:cNvSpPr txBox="1"/>
          <p:nvPr/>
        </p:nvSpPr>
        <p:spPr>
          <a:xfrm>
            <a:off x="636494" y="1219218"/>
            <a:ext cx="6096000" cy="4051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Java 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Spring Boot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Spring Security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PostgreSQL</a:t>
            </a:r>
            <a:endParaRPr lang="en-US" sz="22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Maven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/>
              <a:t>Swagger UI</a:t>
            </a:r>
          </a:p>
        </p:txBody>
      </p:sp>
    </p:spTree>
    <p:extLst>
      <p:ext uri="{BB962C8B-B14F-4D97-AF65-F5344CB8AC3E}">
        <p14:creationId xmlns:p14="http://schemas.microsoft.com/office/powerpoint/2010/main" val="214643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java 8 icon">
            <a:extLst>
              <a:ext uri="{FF2B5EF4-FFF2-40B4-BE49-F238E27FC236}">
                <a16:creationId xmlns:a16="http://schemas.microsoft.com/office/drawing/2014/main" id="{170044EF-D73E-3C2E-DF29-BF688FBB2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6589" r="10465" b="6114"/>
          <a:stretch/>
        </p:blipFill>
        <p:spPr bwMode="auto">
          <a:xfrm>
            <a:off x="358590" y="1023234"/>
            <a:ext cx="1909483" cy="230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Eclipse Logos and Artwork | The Eclipse Foundation">
            <a:extLst>
              <a:ext uri="{FF2B5EF4-FFF2-40B4-BE49-F238E27FC236}">
                <a16:creationId xmlns:a16="http://schemas.microsoft.com/office/drawing/2014/main" id="{01556085-91DA-AC4F-682F-A6CD65F8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431" y="4378001"/>
            <a:ext cx="3307979" cy="142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271AA-20DC-BDD9-DC7F-E77481C74C58}"/>
              </a:ext>
            </a:extLst>
          </p:cNvPr>
          <p:cNvSpPr txBox="1"/>
          <p:nvPr/>
        </p:nvSpPr>
        <p:spPr>
          <a:xfrm>
            <a:off x="2735500" y="858296"/>
            <a:ext cx="7887675" cy="2570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JAVA 8 is a major feature release of JAVA programming language development.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With the Java 8 release, Java provided supports for functional programming, new JavaScript engine, new APIs for date time manipulation, new streaming API, etc.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5A101-314C-173F-7069-047C750767DD}"/>
              </a:ext>
            </a:extLst>
          </p:cNvPr>
          <p:cNvSpPr txBox="1"/>
          <p:nvPr/>
        </p:nvSpPr>
        <p:spPr>
          <a:xfrm>
            <a:off x="358590" y="3936832"/>
            <a:ext cx="7673785" cy="2570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cs typeface="Times New Roman" panose="02020603050405020304" pitchFamily="18" charset="0"/>
              </a:rPr>
              <a:t>Developed using Java, the Eclipse platform can be used to develop rich client applications, integrated development environments and other tools.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cs typeface="Times New Roman" panose="02020603050405020304" pitchFamily="18" charset="0"/>
              </a:rPr>
              <a:t>Eclipse is designed to handle large development projects.</a:t>
            </a:r>
            <a:endParaRPr lang="en-IN" sz="220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56D14-A173-CCAE-6CC3-9F22927564ED}"/>
              </a:ext>
            </a:extLst>
          </p:cNvPr>
          <p:cNvSpPr txBox="1"/>
          <p:nvPr/>
        </p:nvSpPr>
        <p:spPr>
          <a:xfrm>
            <a:off x="295836" y="343544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b="1" i="1">
                <a:solidFill>
                  <a:schemeClr val="tx2"/>
                </a:solidFill>
              </a:rPr>
              <a:t>Java 8:</a:t>
            </a:r>
          </a:p>
        </p:txBody>
      </p:sp>
    </p:spTree>
    <p:extLst>
      <p:ext uri="{BB962C8B-B14F-4D97-AF65-F5344CB8AC3E}">
        <p14:creationId xmlns:p14="http://schemas.microsoft.com/office/powerpoint/2010/main" val="101083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age result for spring boot icon">
            <a:extLst>
              <a:ext uri="{FF2B5EF4-FFF2-40B4-BE49-F238E27FC236}">
                <a16:creationId xmlns:a16="http://schemas.microsoft.com/office/drawing/2014/main" id="{74B3BE03-921C-FFA0-0681-A007FACF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791" y="4343642"/>
            <a:ext cx="2165537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A3B136-1AD1-39EE-D5AF-155C1F430067}"/>
              </a:ext>
            </a:extLst>
          </p:cNvPr>
          <p:cNvSpPr txBox="1"/>
          <p:nvPr/>
        </p:nvSpPr>
        <p:spPr>
          <a:xfrm>
            <a:off x="360829" y="218746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chemeClr val="tx2"/>
                </a:solidFill>
              </a:rPr>
              <a:t>Spring Boot:</a:t>
            </a:r>
            <a:endParaRPr lang="en-IN" sz="2400" b="1" i="1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42693-5731-59B3-F608-488138D6AAB0}"/>
              </a:ext>
            </a:extLst>
          </p:cNvPr>
          <p:cNvSpPr txBox="1"/>
          <p:nvPr/>
        </p:nvSpPr>
        <p:spPr>
          <a:xfrm>
            <a:off x="360829" y="804462"/>
            <a:ext cx="11526371" cy="307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In short, Spring Boot is the combination of Spring Framework and Embedded Servers.In Spring Boot, there is no requirement for XML configuration.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It uses convention over configuration software design paradigm that means it decreases the effort of the developer.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We can use Spring STS IDE or Spring Initializer to develop Spring Boot Java applications.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97742B2-9A85-771D-BDA8-4A1AD619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35" y="4343642"/>
            <a:ext cx="6019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2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674032-DBBF-BABD-8A53-C3E6305DB8E1}"/>
              </a:ext>
            </a:extLst>
          </p:cNvPr>
          <p:cNvSpPr txBox="1"/>
          <p:nvPr/>
        </p:nvSpPr>
        <p:spPr>
          <a:xfrm>
            <a:off x="300315" y="1229501"/>
            <a:ext cx="5903823" cy="4094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Spring Security is a powerful and highly customizable authentication and access-control framework.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 It is the de-facto standard for securing Spring-based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Spring Security is a framework that focuses on providing both authentication and authorization to Java applications.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755C5-A913-3D91-FCC3-165DEE5E7D0C}"/>
              </a:ext>
            </a:extLst>
          </p:cNvPr>
          <p:cNvSpPr txBox="1"/>
          <p:nvPr/>
        </p:nvSpPr>
        <p:spPr>
          <a:xfrm>
            <a:off x="300318" y="460804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chemeClr val="tx2"/>
                </a:solidFill>
              </a:rPr>
              <a:t>Spring Security:</a:t>
            </a:r>
            <a:endParaRPr lang="en-IN" sz="2400" b="1" i="1">
              <a:solidFill>
                <a:schemeClr val="tx2"/>
              </a:solidFill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47D4D11-8C91-F3A2-2BED-1EA16A76C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047E924D-7672-9802-A573-A17671F3BC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0E27DB8-675C-BC10-CEBB-3A09E61DC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0" t="5388" r="9950" b="4094"/>
          <a:stretch/>
        </p:blipFill>
        <p:spPr>
          <a:xfrm>
            <a:off x="6677025" y="1074041"/>
            <a:ext cx="5170398" cy="470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7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Getting Started with Postgresql and Django | by Ordinary Coders | Python in  Plain English">
            <a:extLst>
              <a:ext uri="{FF2B5EF4-FFF2-40B4-BE49-F238E27FC236}">
                <a16:creationId xmlns:a16="http://schemas.microsoft.com/office/drawing/2014/main" id="{B0BF87CA-6192-6ADF-7FB0-86728F2E6B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5" t="14772" r="31243" b="10311"/>
          <a:stretch/>
        </p:blipFill>
        <p:spPr bwMode="auto">
          <a:xfrm>
            <a:off x="4166910" y="3482850"/>
            <a:ext cx="3175185" cy="226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6447B-1804-F154-A2CB-64FF1DBC74D6}"/>
              </a:ext>
            </a:extLst>
          </p:cNvPr>
          <p:cNvSpPr txBox="1"/>
          <p:nvPr/>
        </p:nvSpPr>
        <p:spPr>
          <a:xfrm>
            <a:off x="504264" y="505616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1">
                <a:solidFill>
                  <a:schemeClr val="tx2"/>
                </a:solidFill>
              </a:rPr>
              <a:t>PostgreSQL: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174DF-A265-70D6-906E-430A0EA937E0}"/>
              </a:ext>
            </a:extLst>
          </p:cNvPr>
          <p:cNvSpPr txBox="1"/>
          <p:nvPr/>
        </p:nvSpPr>
        <p:spPr>
          <a:xfrm>
            <a:off x="504263" y="1112373"/>
            <a:ext cx="11329149" cy="2119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PostgreSQL is a powerful, open source object-relational database system.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It has more than 15 years of active development and a proven architecture that has earned it a strong reputation for reliability, data integrity, and correctness.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/>
              <a:t>PostgreSQL runs on all major operating systems, including Linux, UNIX (AIX, BSD, HP-UX, SGI IRIX, Mac OS X, Solaris, Tru64), and Windows. </a:t>
            </a:r>
          </a:p>
        </p:txBody>
      </p:sp>
    </p:spTree>
    <p:extLst>
      <p:ext uri="{BB962C8B-B14F-4D97-AF65-F5344CB8AC3E}">
        <p14:creationId xmlns:p14="http://schemas.microsoft.com/office/powerpoint/2010/main" val="2727435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58CAB3-9CDE-69F3-EBF6-22622D6BD861}"/>
              </a:ext>
            </a:extLst>
          </p:cNvPr>
          <p:cNvSpPr txBox="1"/>
          <p:nvPr/>
        </p:nvSpPr>
        <p:spPr>
          <a:xfrm>
            <a:off x="365311" y="500013"/>
            <a:ext cx="61004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chemeClr val="tx2"/>
                </a:solidFill>
              </a:rPr>
              <a:t>Maven:</a:t>
            </a:r>
            <a:endParaRPr lang="en-IN" sz="2400" b="1" i="1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CFEC8-ABCB-DA3E-D78F-AB74265EAEF5}"/>
              </a:ext>
            </a:extLst>
          </p:cNvPr>
          <p:cNvSpPr txBox="1"/>
          <p:nvPr/>
        </p:nvSpPr>
        <p:spPr>
          <a:xfrm>
            <a:off x="365311" y="1056928"/>
            <a:ext cx="4673414" cy="510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Maven is a project management and comprehension tool that provides developers a complete build lifecycle framework.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>
                <a:cs typeface="Times New Roman" panose="02020603050405020304" pitchFamily="18" charset="0"/>
              </a:rPr>
              <a:t>Development team can automate the project's build infrastructure in almost no time as Maven uses a standard directory layout and a default build lifecycle.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ADC309-D319-A12C-01CD-954D72FB9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1" y="816570"/>
            <a:ext cx="6734174" cy="539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42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695</TotalTime>
  <Words>1411</Words>
  <Application>Microsoft Office PowerPoint</Application>
  <PresentationFormat>Widescreen</PresentationFormat>
  <Paragraphs>231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Algerian</vt:lpstr>
      <vt:lpstr>Arial</vt:lpstr>
      <vt:lpstr>Bookman Old Style</vt:lpstr>
      <vt:lpstr>Rockwell</vt:lpstr>
      <vt:lpstr>Rockwell(Body)</vt:lpstr>
      <vt:lpstr>Times New Roman</vt:lpstr>
      <vt:lpstr>Wingdings</vt:lpstr>
      <vt:lpstr>Damask</vt:lpstr>
      <vt:lpstr>ONLINE PLANT NURSERY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BENIFITS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kakileti</dc:creator>
  <cp:lastModifiedBy>Priya kakileti</cp:lastModifiedBy>
  <cp:revision>7</cp:revision>
  <dcterms:created xsi:type="dcterms:W3CDTF">2022-05-26T12:42:08Z</dcterms:created>
  <dcterms:modified xsi:type="dcterms:W3CDTF">2022-05-27T20:57:18Z</dcterms:modified>
</cp:coreProperties>
</file>